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62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91" r:id="rId27"/>
    <p:sldId id="292" r:id="rId28"/>
    <p:sldId id="293" r:id="rId29"/>
    <p:sldId id="294" r:id="rId30"/>
    <p:sldId id="285" r:id="rId31"/>
    <p:sldId id="284" r:id="rId32"/>
    <p:sldId id="290" r:id="rId33"/>
    <p:sldId id="295" r:id="rId34"/>
    <p:sldId id="296" r:id="rId35"/>
    <p:sldId id="299" r:id="rId36"/>
    <p:sldId id="298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7033"/>
    <a:srgbClr val="00823B"/>
    <a:srgbClr val="1F497D"/>
    <a:srgbClr val="33889F"/>
    <a:srgbClr val="78953D"/>
    <a:srgbClr val="3389A1"/>
    <a:srgbClr val="399AB5"/>
    <a:srgbClr val="BF2E01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6821" autoAdjust="0"/>
  </p:normalViewPr>
  <p:slideViewPr>
    <p:cSldViewPr showGuides="1">
      <p:cViewPr varScale="1">
        <p:scale>
          <a:sx n="129" d="100"/>
          <a:sy n="129" d="100"/>
        </p:scale>
        <p:origin x="126" y="162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42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2022-05-20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2022-05-20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71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942C7C-B791-46A1-B404-03F689A0DA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b="337"/>
          <a:stretch/>
        </p:blipFill>
        <p:spPr>
          <a:xfrm>
            <a:off x="8138897" y="6233993"/>
            <a:ext cx="506557" cy="5031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45B317-9E9D-B48B-C3F9-FE520E2858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b="337"/>
          <a:stretch/>
        </p:blipFill>
        <p:spPr>
          <a:xfrm>
            <a:off x="8138897" y="6233993"/>
            <a:ext cx="506557" cy="5031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B53786-4616-A209-D01F-9AEC3F64C1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b="337"/>
          <a:stretch/>
        </p:blipFill>
        <p:spPr>
          <a:xfrm>
            <a:off x="8138897" y="6233993"/>
            <a:ext cx="506557" cy="50314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rkLab/PerkLabBootcamp/releases/download/untagged-9cd61240ec2506ef923f/VisualizationTutorial_HeadScene.mrb" TargetMode="External"/><Relationship Id="rId2" Type="http://schemas.openxmlformats.org/officeDocument/2006/relationships/hyperlink" Target="https://github.com/PerkLab/PerkLabBootcamp/releases/download/untagged-9cd61240ec2506ef923f/MRHead.nrrd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" y="1219200"/>
            <a:ext cx="8839200" cy="2743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CA" sz="6600" b="1" dirty="0"/>
              <a:t>3D Slicer</a:t>
            </a:r>
            <a:br>
              <a:rPr lang="en-CA" sz="5400" b="1" dirty="0"/>
            </a:br>
            <a:r>
              <a:rPr lang="en-CA" sz="5400" b="1" dirty="0">
                <a:solidFill>
                  <a:schemeClr val="accent1">
                    <a:lumMod val="75000"/>
                  </a:schemeClr>
                </a:solidFill>
              </a:rPr>
              <a:t>Data Loading and Visualization Tutorial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A974D-95EC-4035-82D9-0CD6C9BB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43" y="76200"/>
            <a:ext cx="2406457" cy="121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3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E11EF0-6F29-E9E4-20C9-39AD59149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69DAAA-A4AD-4FB4-8B65-150A5E51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ruler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6DC7F2-74EB-4A77-B25F-F44844BC4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FF59C-277E-4B9E-A7D1-8915F65BB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69562A0-92A0-47D8-8DC6-FC50A8931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722315" y="134965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7782E11-1657-4A33-81E8-1CF1C2902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91702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1368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EF16CFF-6073-6612-185B-E5E2B3C3A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D246C5-C84B-469A-8EAB-9683F332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Rotate to volume plane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8D6745-3AC0-4EC8-BCB9-8B3E12A328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ABF46-A262-45FA-8AFB-FC9D4429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79E7484-838B-4A65-95CF-94FD61E18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909" y="164378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2D6D20-7AB8-4AA9-80A7-4BDE9B3FD07F}"/>
              </a:ext>
            </a:extLst>
          </p:cNvPr>
          <p:cNvSpPr txBox="1"/>
          <p:nvPr/>
        </p:nvSpPr>
        <p:spPr>
          <a:xfrm>
            <a:off x="3962400" y="2362200"/>
            <a:ext cx="3962400" cy="304698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Often, MRI volumes are not axis-aligned. To show the true axial view, click the ‘</a:t>
            </a:r>
            <a:r>
              <a:rPr lang="en-US" sz="2400" b="1" dirty="0"/>
              <a:t>Rotate to volume plane</a:t>
            </a:r>
            <a:r>
              <a:rPr lang="en-US" sz="2400" dirty="0"/>
              <a:t>’ button.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This image will not be affected, but many DICOM MR images need to be aligned.</a:t>
            </a:r>
          </a:p>
        </p:txBody>
      </p:sp>
    </p:spTree>
    <p:extLst>
      <p:ext uri="{BB962C8B-B14F-4D97-AF65-F5344CB8AC3E}">
        <p14:creationId xmlns:p14="http://schemas.microsoft.com/office/powerpoint/2010/main" val="344879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5FFFD8F-6F9E-6A69-B918-372D8CE1B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1CFFEE-3DFD-4E7E-99F1-2CC6960D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Foreground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6C168-A6EC-4C99-B8A1-129761FC7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D256C-5EDD-44F0-85EA-7B0134073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B64AF6E-67A0-40DB-9913-20A4DBF8C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09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563EEE-B6FF-450E-9A9A-92F987786879}"/>
              </a:ext>
            </a:extLst>
          </p:cNvPr>
          <p:cNvSpPr txBox="1"/>
          <p:nvPr/>
        </p:nvSpPr>
        <p:spPr>
          <a:xfrm>
            <a:off x="4038600" y="3352800"/>
            <a:ext cx="3962400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Images can be overlaid (“fused”) by setting the foreground image.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There is no other image in the scene at this point.</a:t>
            </a:r>
          </a:p>
        </p:txBody>
      </p:sp>
    </p:spTree>
    <p:extLst>
      <p:ext uri="{BB962C8B-B14F-4D97-AF65-F5344CB8AC3E}">
        <p14:creationId xmlns:p14="http://schemas.microsoft.com/office/powerpoint/2010/main" val="23452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21E2C7-F8EC-51DE-921E-52F7BA102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84ECCD-FFB2-47C6-A464-E8C91E32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Switch to conventional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AE983-825A-4805-9A60-8CFFEFEF96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8541E-B818-4F47-8651-E91FEAEBA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B1BDA4A-B7A5-4337-AF79-9DF4B166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447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3329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D48FFB-710A-9626-6B45-CD420E919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4D4F63-B2F3-4643-A771-60A5483A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Link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B8DF0-6853-49E5-B58F-8EB2D68A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21E80-B533-45EA-8DC9-A821FF584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60E9874C-2372-48A4-BB2E-EE88A094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145" y="3810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F89C68-60FC-4280-9179-2F79E1D56398}"/>
              </a:ext>
            </a:extLst>
          </p:cNvPr>
          <p:cNvSpPr txBox="1"/>
          <p:nvPr/>
        </p:nvSpPr>
        <p:spPr>
          <a:xfrm>
            <a:off x="4267200" y="2154607"/>
            <a:ext cx="33528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After linking views, if any setting is changed in a 2D view, all others follow.</a:t>
            </a:r>
          </a:p>
        </p:txBody>
      </p:sp>
    </p:spTree>
    <p:extLst>
      <p:ext uri="{BB962C8B-B14F-4D97-AF65-F5344CB8AC3E}">
        <p14:creationId xmlns:p14="http://schemas.microsoft.com/office/powerpoint/2010/main" val="1634662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687293D-96EA-4C4E-4A3B-467599EE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D46D94-391C-0B56-84EA-9205120D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0EE1E5-6681-4DCA-A026-CB714A4EA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slices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25CC3-5C56-4EB2-A7A3-4E83BAE916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BAD2D-D42D-4118-8F6B-E77C4817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0AC9E68-7699-4D37-BA48-46A6B5DA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10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8A116A-871C-49EF-9798-41FEE6DEFF17}"/>
              </a:ext>
            </a:extLst>
          </p:cNvPr>
          <p:cNvSpPr txBox="1"/>
          <p:nvPr/>
        </p:nvSpPr>
        <p:spPr>
          <a:xfrm>
            <a:off x="4267200" y="1726228"/>
            <a:ext cx="335280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Now the slice views are linked. If you click the ‘</a:t>
            </a:r>
            <a:r>
              <a:rPr lang="en-US" sz="2400" b="1" dirty="0">
                <a:solidFill>
                  <a:schemeClr val="bg1"/>
                </a:solidFill>
              </a:rPr>
              <a:t>Toggle slice visibility in 3D view</a:t>
            </a:r>
            <a:r>
              <a:rPr lang="en-US" sz="2400" dirty="0">
                <a:solidFill>
                  <a:schemeClr val="bg1"/>
                </a:solidFill>
              </a:rPr>
              <a:t>’ button, then all slices will show up.</a:t>
            </a:r>
          </a:p>
        </p:txBody>
      </p:sp>
    </p:spTree>
    <p:extLst>
      <p:ext uri="{BB962C8B-B14F-4D97-AF65-F5344CB8AC3E}">
        <p14:creationId xmlns:p14="http://schemas.microsoft.com/office/powerpoint/2010/main" val="2474382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A5B05-E1D9-269C-5EF1-00282CF75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92988E-554D-40C6-8220-A07243053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slices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F1FB8-1BE5-4B69-AB23-68752A4E73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FD378-7258-42C1-9DE1-8DE34B52D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43536-7718-4FED-BF8C-797CB8D39C39}"/>
              </a:ext>
            </a:extLst>
          </p:cNvPr>
          <p:cNvSpPr txBox="1"/>
          <p:nvPr/>
        </p:nvSpPr>
        <p:spPr>
          <a:xfrm>
            <a:off x="4205630" y="4354444"/>
            <a:ext cx="3439939" cy="819841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All three anatomical slices are shown in the 3D view</a:t>
            </a:r>
          </a:p>
        </p:txBody>
      </p:sp>
    </p:spTree>
    <p:extLst>
      <p:ext uri="{BB962C8B-B14F-4D97-AF65-F5344CB8AC3E}">
        <p14:creationId xmlns:p14="http://schemas.microsoft.com/office/powerpoint/2010/main" val="2858553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DE1F63-4B67-4DE4-26C2-148BD6398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62F27-323D-432F-967F-92741CE0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Navigating the 3D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E0CB2-623D-4042-ABEE-FD9690203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8D483-44AE-4286-A5EB-0303A151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9346C-8348-4FB2-969C-64A0B8042E7F}"/>
              </a:ext>
            </a:extLst>
          </p:cNvPr>
          <p:cNvSpPr txBox="1"/>
          <p:nvPr/>
        </p:nvSpPr>
        <p:spPr>
          <a:xfrm>
            <a:off x="3962400" y="4343400"/>
            <a:ext cx="39624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Use the left mouse button to </a:t>
            </a:r>
            <a:r>
              <a:rPr lang="en-US" sz="2400" b="1" dirty="0">
                <a:solidFill>
                  <a:schemeClr val="bg1"/>
                </a:solidFill>
              </a:rPr>
              <a:t>rotate</a:t>
            </a:r>
            <a:r>
              <a:rPr lang="en-US" sz="2400" dirty="0">
                <a:solidFill>
                  <a:schemeClr val="bg1"/>
                </a:solidFill>
              </a:rPr>
              <a:t>, and the right mouse button to </a:t>
            </a:r>
            <a:r>
              <a:rPr lang="en-US" sz="2400" b="1" dirty="0">
                <a:solidFill>
                  <a:schemeClr val="bg1"/>
                </a:solidFill>
              </a:rPr>
              <a:t>zoom </a:t>
            </a:r>
            <a:r>
              <a:rPr lang="en-US" sz="2400" dirty="0">
                <a:solidFill>
                  <a:schemeClr val="bg1"/>
                </a:solidFill>
              </a:rPr>
              <a:t>in and out</a:t>
            </a:r>
          </a:p>
        </p:txBody>
      </p:sp>
    </p:spTree>
    <p:extLst>
      <p:ext uri="{BB962C8B-B14F-4D97-AF65-F5344CB8AC3E}">
        <p14:creationId xmlns:p14="http://schemas.microsoft.com/office/powerpoint/2010/main" val="2002292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BD4B02-D90E-8D6B-AD2A-3DE723D5F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44C55-B4F5-4FBD-95C5-EF49BB36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Close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DDA4B-C7BD-4BBD-B3BC-0D0C34A363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9D64F-10C4-4CC7-933C-53D2BFCB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9F9DB19-33F3-44F9-8E71-09A1B2D0A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87" y="1143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BA781A1-B10E-4BF9-92D9-B073CA05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7" y="1981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484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B127F-6A7F-44E9-A318-E5880DDA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228600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3D visualization of surface models of the brain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012A5-D004-41CF-83D2-1D037CB05B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C1C37-F980-4AA6-B66E-AE838C78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51AF8-C75F-4399-9636-3894F3BF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19" y="2438400"/>
            <a:ext cx="3493563" cy="38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35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B0EFC-F2C3-4260-A743-3055C0D6E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Please download the following two datasets:</a:t>
            </a:r>
          </a:p>
          <a:p>
            <a:pPr marL="0" indent="0">
              <a:buNone/>
            </a:pPr>
            <a:br>
              <a:rPr lang="en-US" sz="2000" dirty="0">
                <a:hlinkClick r:id="rId2"/>
              </a:rPr>
            </a:br>
            <a:r>
              <a:rPr lang="en-US" sz="2000" dirty="0">
                <a:hlinkClick r:id="rId2"/>
              </a:rPr>
              <a:t>https://github.com/PerkLab/PerkLabBootcamp/releases/download/untagged-9cd61240ec2506ef923f/MRHead.nrrd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https://github.com/PerkLab/PerkLabBootcamp/releases/download/untagged-9cd61240ec2506ef923f/VisualizationTutorial_HeadScene.mrb</a:t>
            </a:r>
            <a:r>
              <a:rPr lang="en-US" sz="2000" dirty="0"/>
              <a:t> 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ED072-EF97-4A9E-8D16-347C2301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Tutorial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252BD-8B12-4836-8A8F-11F53FC5D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dirty="0"/>
              <a:t> 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FAFBE-DB00-41E8-BA68-E87CEDBD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397380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F7649EA-098F-5EA7-0800-0D8C7E6F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0AB1B5-3755-5688-338B-B18601265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77" y="892585"/>
            <a:ext cx="3621075" cy="235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0FA5A-A631-4D4D-8E91-56789E05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tutorial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E0980-8C86-49A7-B590-8E2B4B76E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5BAF4-C37E-4F22-B641-28F28E979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088836-2B41-4CEE-9C27-ED34C56BB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12496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D23AB1-9163-E986-B516-E5B56C74D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265" y="2777191"/>
            <a:ext cx="4944335" cy="3090209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52750355-B008-480C-861B-4F60BC2EA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954" y="560461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F6454E-BFE0-4A75-9034-41899CF3C0A4}"/>
              </a:ext>
            </a:extLst>
          </p:cNvPr>
          <p:cNvSpPr txBox="1"/>
          <p:nvPr/>
        </p:nvSpPr>
        <p:spPr>
          <a:xfrm>
            <a:off x="4045097" y="1524000"/>
            <a:ext cx="4082464" cy="124636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Drag and drop the file </a:t>
            </a:r>
            <a:r>
              <a:rPr lang="en-US" sz="2000" dirty="0" err="1">
                <a:solidFill>
                  <a:schemeClr val="bg1"/>
                </a:solidFill>
              </a:rPr>
              <a:t>VisualizationTutorial_HeadScene.mrb</a:t>
            </a:r>
            <a:r>
              <a:rPr lang="en-US" sz="2400" dirty="0">
                <a:solidFill>
                  <a:schemeClr val="bg1"/>
                </a:solidFill>
              </a:rPr>
              <a:t> into Slicer, then click OK</a:t>
            </a:r>
          </a:p>
        </p:txBody>
      </p:sp>
    </p:spTree>
    <p:extLst>
      <p:ext uri="{BB962C8B-B14F-4D97-AF65-F5344CB8AC3E}">
        <p14:creationId xmlns:p14="http://schemas.microsoft.com/office/powerpoint/2010/main" val="1258595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8C9771-2EF0-73CD-1CCE-96D738F0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9ECC61-E409-4249-9FF8-A1DA0D49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Center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1BBB6-11E9-486B-A5F4-F9248304C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6EF45C-D760-4956-BDDA-9867C6AC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E5B0F51-2D12-497C-A7E2-2FBFFA7AB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085" y="150205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599A344-86C6-4066-B790-C665B3D5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50" y="150690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96416E-E075-4EEF-A276-2D4C75D682D0}"/>
              </a:ext>
            </a:extLst>
          </p:cNvPr>
          <p:cNvSpPr txBox="1"/>
          <p:nvPr/>
        </p:nvSpPr>
        <p:spPr>
          <a:xfrm>
            <a:off x="3539384" y="2091109"/>
            <a:ext cx="3017520" cy="117930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on the small box icon to center the view, in 3D or in 2D</a:t>
            </a:r>
          </a:p>
        </p:txBody>
      </p:sp>
    </p:spTree>
    <p:extLst>
      <p:ext uri="{BB962C8B-B14F-4D97-AF65-F5344CB8AC3E}">
        <p14:creationId xmlns:p14="http://schemas.microsoft.com/office/powerpoint/2010/main" val="1027239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5CE86B-339D-246A-9A38-77EA7855F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269A25-826E-4519-8B7C-32F95264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Explore loaded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7E025-1B7C-4887-BC26-F40A826C9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88E31-EA9A-4DDA-9DF8-9BFD45B8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3C6C6-B17D-4BD3-B466-7BF8E9760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140" y="1295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0308-B3FA-4A37-87F4-072C3181C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96" y="141798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CA242-252E-49A4-8422-4A6D6582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405" y="127842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CAD3A7-5325-4D0D-8D1C-68DF4D9B7D2D}"/>
              </a:ext>
            </a:extLst>
          </p:cNvPr>
          <p:cNvSpPr txBox="1"/>
          <p:nvPr/>
        </p:nvSpPr>
        <p:spPr>
          <a:xfrm>
            <a:off x="3683238" y="2099655"/>
            <a:ext cx="274320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You can use the module list, or the favorite module toolbar to switch to the </a:t>
            </a:r>
            <a:r>
              <a:rPr lang="en-US" sz="2400" b="1" dirty="0">
                <a:solidFill>
                  <a:schemeClr val="bg1"/>
                </a:solidFill>
              </a:rPr>
              <a:t>Data module</a:t>
            </a:r>
          </a:p>
        </p:txBody>
      </p:sp>
    </p:spTree>
    <p:extLst>
      <p:ext uri="{BB962C8B-B14F-4D97-AF65-F5344CB8AC3E}">
        <p14:creationId xmlns:p14="http://schemas.microsoft.com/office/powerpoint/2010/main" val="2153103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207AA2-5E3B-E0E9-B2B3-F456C417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269A25-826E-4519-8B7C-32F95264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Explore loaded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7E025-1B7C-4887-BC26-F40A826C9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88E31-EA9A-4DDA-9DF8-9BFD45B8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CA9AA-F21A-49B4-BAC5-9C3503E9D5A2}"/>
              </a:ext>
            </a:extLst>
          </p:cNvPr>
          <p:cNvSpPr txBox="1"/>
          <p:nvPr/>
        </p:nvSpPr>
        <p:spPr>
          <a:xfrm>
            <a:off x="2637311" y="1751011"/>
            <a:ext cx="6278089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Data module shows all the data in the scene.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data items (“nodes”) can be shown/hidden, renamed, deleted, cloned, etc.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Hide the ‘</a:t>
            </a:r>
            <a:r>
              <a:rPr lang="en-US" sz="2400" b="1" dirty="0">
                <a:solidFill>
                  <a:schemeClr val="bg1"/>
                </a:solidFill>
              </a:rPr>
              <a:t>skin</a:t>
            </a:r>
            <a:r>
              <a:rPr lang="en-US" sz="2400" dirty="0">
                <a:solidFill>
                  <a:schemeClr val="bg1"/>
                </a:solidFill>
              </a:rPr>
              <a:t>’ model by clicking the eye icon.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E207C0-FB9E-4FEE-9DEE-13A728D2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09531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8480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FCE048-CFF4-64D0-7B57-ED6423CB9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73C006-24E0-45A4-BA5F-B8A05897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Subject hierarchy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EA24E-F463-4AB1-B934-8963120A8B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A5E3F-F58A-4205-92FA-4109427C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AA6CF-9FA3-47BC-9568-FA88FDFD1FBD}"/>
              </a:ext>
            </a:extLst>
          </p:cNvPr>
          <p:cNvSpPr txBox="1"/>
          <p:nvPr/>
        </p:nvSpPr>
        <p:spPr>
          <a:xfrm>
            <a:off x="2772722" y="1065211"/>
            <a:ext cx="5914244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For list of “subject hierarchy” options for a certain node, right-click it in the list. Note that the options are different for each node type.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volume called ‘</a:t>
            </a:r>
            <a:r>
              <a:rPr lang="en-US" sz="2400" b="1" dirty="0">
                <a:solidFill>
                  <a:schemeClr val="bg1"/>
                </a:solidFill>
              </a:rPr>
              <a:t>T1 MRI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050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34AC61-DA85-23B4-5FEE-52FE08647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4F9AE-8CDF-4E61-863B-DC82B06BC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Node 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4A0C4A-40AB-4AAB-9AC7-8E24307E17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1D08B-DFA3-4351-8677-3B945C53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70997-31A8-44D2-98DB-032510B9F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143" y="247013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171709-A8F5-4ABC-93F7-427431386833}"/>
              </a:ext>
            </a:extLst>
          </p:cNvPr>
          <p:cNvSpPr txBox="1"/>
          <p:nvPr/>
        </p:nvSpPr>
        <p:spPr>
          <a:xfrm>
            <a:off x="2533608" y="4883707"/>
            <a:ext cx="4801364" cy="84468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Choose the </a:t>
            </a:r>
            <a:r>
              <a:rPr lang="en-US" sz="2400" b="1" dirty="0">
                <a:solidFill>
                  <a:schemeClr val="bg1"/>
                </a:solidFill>
              </a:rPr>
              <a:t>Rename</a:t>
            </a:r>
            <a:r>
              <a:rPr lang="en-US" sz="2400" dirty="0">
                <a:solidFill>
                  <a:schemeClr val="bg1"/>
                </a:solidFill>
              </a:rPr>
              <a:t> option and rename the volume to ‘</a:t>
            </a:r>
            <a:r>
              <a:rPr lang="en-US" sz="2400" b="1" dirty="0">
                <a:solidFill>
                  <a:schemeClr val="bg1"/>
                </a:solidFill>
              </a:rPr>
              <a:t>T1 MRI brain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8066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18688D-CEB9-59B8-CFFF-FEF4881E0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99CFDB-5F3E-44F8-9CAA-47DD1FA8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Create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3A29EE-F9E7-4175-A5FA-536EDA1352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7321E-CDD4-4279-8FD5-7C11DB8D9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31D50-3DAA-4BF3-848A-118CF08D2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15" y="227868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457A0-B118-4D4F-B0FD-FB2AA83FB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91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69A833-98F7-4228-B6F2-34E83AF0D9E5}"/>
              </a:ext>
            </a:extLst>
          </p:cNvPr>
          <p:cNvSpPr txBox="1"/>
          <p:nvPr/>
        </p:nvSpPr>
        <p:spPr>
          <a:xfrm>
            <a:off x="3157073" y="3111202"/>
            <a:ext cx="4390078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</a:t>
            </a:r>
            <a:r>
              <a:rPr lang="en-US" sz="2400" b="1" dirty="0">
                <a:solidFill>
                  <a:schemeClr val="bg1"/>
                </a:solidFill>
              </a:rPr>
              <a:t>scene </a:t>
            </a:r>
            <a:r>
              <a:rPr lang="en-US" sz="2400" dirty="0">
                <a:solidFill>
                  <a:schemeClr val="bg1"/>
                </a:solidFill>
              </a:rPr>
              <a:t>(or the empty area on the bottom), then choose ‘</a:t>
            </a:r>
            <a:r>
              <a:rPr lang="en-US" sz="2400" b="1" dirty="0">
                <a:solidFill>
                  <a:schemeClr val="bg1"/>
                </a:solidFill>
              </a:rPr>
              <a:t>Create new folder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92052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CCE772-2F74-1C4F-98B7-A2CF23EE1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B0842-BEA9-411A-A010-BB8A105C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Select multiple nodes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64BA1-3A6B-4E2C-90DE-158F98B61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26B7D-F62B-4F86-AC72-7A0C2881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C41C4-B032-4DEC-B58D-09A820B25E45}"/>
              </a:ext>
            </a:extLst>
          </p:cNvPr>
          <p:cNvSpPr txBox="1"/>
          <p:nvPr/>
        </p:nvSpPr>
        <p:spPr>
          <a:xfrm>
            <a:off x="3296864" y="2529431"/>
            <a:ext cx="4390078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</a:t>
            </a:r>
            <a:r>
              <a:rPr lang="en-US" sz="2400" b="1" dirty="0">
                <a:solidFill>
                  <a:schemeClr val="bg1"/>
                </a:solidFill>
              </a:rPr>
              <a:t>‘left cerebral white matter’,</a:t>
            </a:r>
            <a:r>
              <a:rPr lang="en-US" sz="2400" dirty="0">
                <a:solidFill>
                  <a:schemeClr val="bg1"/>
                </a:solidFill>
              </a:rPr>
              <a:t> hold down </a:t>
            </a:r>
            <a:r>
              <a:rPr lang="en-US" sz="2400" b="1" dirty="0">
                <a:solidFill>
                  <a:schemeClr val="bg1"/>
                </a:solidFill>
              </a:rPr>
              <a:t>Shift</a:t>
            </a:r>
            <a:r>
              <a:rPr lang="en-US" sz="2400" dirty="0">
                <a:solidFill>
                  <a:schemeClr val="bg1"/>
                </a:solidFill>
              </a:rPr>
              <a:t>, and click </a:t>
            </a:r>
            <a:r>
              <a:rPr lang="en-US" sz="2400" b="1" dirty="0">
                <a:solidFill>
                  <a:schemeClr val="bg1"/>
                </a:solidFill>
              </a:rPr>
              <a:t>‘left cerebellar white matter’.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You can use Control/</a:t>
            </a:r>
            <a:r>
              <a:rPr lang="en-US" sz="2400" dirty="0" err="1">
                <a:solidFill>
                  <a:schemeClr val="bg1"/>
                </a:solidFill>
              </a:rPr>
              <a:t>Cmd</a:t>
            </a:r>
            <a:r>
              <a:rPr lang="en-US" sz="2400" dirty="0">
                <a:solidFill>
                  <a:schemeClr val="bg1"/>
                </a:solidFill>
              </a:rPr>
              <a:t> button to select individually.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B970-0CC5-4E09-9D32-D6F47B91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2610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78F-2092-40ED-8A89-E7F47D139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7824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152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6F78D24-9A81-4FEE-A8D8-98A5D21A9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8A5C30-9B9C-4308-819F-9F080602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Move nodes to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7B66D-B92A-49E2-A49A-DB9D2975B0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934A4-5DA8-4959-94A1-5A86A3F04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574F5-F397-4AE2-8E28-B635676E4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73" y="298986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971D7-D283-4649-86FD-6A0AFBA767D3}"/>
              </a:ext>
            </a:extLst>
          </p:cNvPr>
          <p:cNvSpPr txBox="1"/>
          <p:nvPr/>
        </p:nvSpPr>
        <p:spPr>
          <a:xfrm>
            <a:off x="3295440" y="3464867"/>
            <a:ext cx="4390078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chemeClr val="bg1"/>
                </a:solidFill>
              </a:rPr>
              <a:t>Drag&amp;drop</a:t>
            </a:r>
            <a:r>
              <a:rPr lang="en-US" sz="2400" dirty="0">
                <a:solidFill>
                  <a:schemeClr val="bg1"/>
                </a:solidFill>
              </a:rPr>
              <a:t> models into the folder</a:t>
            </a:r>
          </a:p>
        </p:txBody>
      </p:sp>
    </p:spTree>
    <p:extLst>
      <p:ext uri="{BB962C8B-B14F-4D97-AF65-F5344CB8AC3E}">
        <p14:creationId xmlns:p14="http://schemas.microsoft.com/office/powerpoint/2010/main" val="714917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B8ED7-9AE6-A88B-65D1-9286B4B43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3A78E1-278C-4F4E-A67D-B3D06BE0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Hide all nodes in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E3CEC2-74D5-4FBF-9D67-5718B0D344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798D2-5DE2-4A90-888C-8F1222FD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69312-7053-48D4-BF68-732F214780A5}"/>
              </a:ext>
            </a:extLst>
          </p:cNvPr>
          <p:cNvSpPr txBox="1"/>
          <p:nvPr/>
        </p:nvSpPr>
        <p:spPr>
          <a:xfrm>
            <a:off x="3200400" y="2665411"/>
            <a:ext cx="4390078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eye icon of the ‘Models’ folder to hide all non-brain structures.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40BE1-9DC3-73E9-B8EB-15FD6108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740" y="254691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0308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C5E66086-6CED-8B17-686B-A8160CD68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89A65-9285-46BD-91C1-288C7EEC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Main user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8C0EE-DFD9-40AA-BF14-B06328FFB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CEC53-BBAC-4792-BF31-3F65EACB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9A9C72-3AF4-42D5-9DE4-DA2DB7EC4E77}"/>
              </a:ext>
            </a:extLst>
          </p:cNvPr>
          <p:cNvSpPr/>
          <p:nvPr/>
        </p:nvSpPr>
        <p:spPr>
          <a:xfrm>
            <a:off x="843067" y="1269738"/>
            <a:ext cx="7482202" cy="285524"/>
          </a:xfrm>
          <a:prstGeom prst="round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2678C2-C9C6-4E8B-8691-5B9FABF00890}"/>
              </a:ext>
            </a:extLst>
          </p:cNvPr>
          <p:cNvSpPr/>
          <p:nvPr/>
        </p:nvSpPr>
        <p:spPr>
          <a:xfrm>
            <a:off x="793487" y="1752600"/>
            <a:ext cx="2787913" cy="3259968"/>
          </a:xfrm>
          <a:prstGeom prst="round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ADB0D-4292-4E7E-968C-A8EEDD1174F0}"/>
              </a:ext>
            </a:extLst>
          </p:cNvPr>
          <p:cNvSpPr txBox="1"/>
          <p:nvPr/>
        </p:nvSpPr>
        <p:spPr>
          <a:xfrm>
            <a:off x="1557707" y="4181571"/>
            <a:ext cx="1236055" cy="83099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Module panel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36B84-0195-4FCF-94C1-0E90703A03AD}"/>
              </a:ext>
            </a:extLst>
          </p:cNvPr>
          <p:cNvSpPr txBox="1"/>
          <p:nvPr/>
        </p:nvSpPr>
        <p:spPr>
          <a:xfrm>
            <a:off x="1385305" y="5454090"/>
            <a:ext cx="1645190" cy="46907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Data probe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55F8A-B30B-491F-BE9A-943B3F8C917F}"/>
              </a:ext>
            </a:extLst>
          </p:cNvPr>
          <p:cNvSpPr txBox="1"/>
          <p:nvPr/>
        </p:nvSpPr>
        <p:spPr>
          <a:xfrm>
            <a:off x="4463531" y="1804333"/>
            <a:ext cx="1359661" cy="46907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3D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6DBC1-F14A-4E4A-B55C-6C3C4DD7F85E}"/>
              </a:ext>
            </a:extLst>
          </p:cNvPr>
          <p:cNvSpPr txBox="1"/>
          <p:nvPr/>
        </p:nvSpPr>
        <p:spPr>
          <a:xfrm>
            <a:off x="5203545" y="3361346"/>
            <a:ext cx="1021533" cy="83099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Slice views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BEFBBF-31B5-4E7F-9035-BB5A124DF5EC}"/>
              </a:ext>
            </a:extLst>
          </p:cNvPr>
          <p:cNvCxnSpPr>
            <a:cxnSpLocks/>
          </p:cNvCxnSpPr>
          <p:nvPr/>
        </p:nvCxnSpPr>
        <p:spPr>
          <a:xfrm flipV="1">
            <a:off x="6225078" y="2590800"/>
            <a:ext cx="609600" cy="770546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7F767A-0D84-4FF5-804E-E55C240D3954}"/>
              </a:ext>
            </a:extLst>
          </p:cNvPr>
          <p:cNvCxnSpPr>
            <a:cxnSpLocks/>
          </p:cNvCxnSpPr>
          <p:nvPr/>
        </p:nvCxnSpPr>
        <p:spPr>
          <a:xfrm>
            <a:off x="6225078" y="4192344"/>
            <a:ext cx="533400" cy="760656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BA7546-7C3F-42CF-90C1-6F1D683E343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225078" y="3776845"/>
            <a:ext cx="731067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601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15AE9C-5CAA-729F-2DFF-560444D9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A8C99-7008-4926-8C2D-5032EFD6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C8309-411B-4DBF-B936-FC0C2737DF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707C3-B19F-4823-95B1-25B7EC818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D62E8-D38D-44F3-A35D-BE3E44F95DB2}"/>
              </a:ext>
            </a:extLst>
          </p:cNvPr>
          <p:cNvSpPr txBox="1"/>
          <p:nvPr/>
        </p:nvSpPr>
        <p:spPr>
          <a:xfrm>
            <a:off x="1206634" y="4724400"/>
            <a:ext cx="6462239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chemeClr val="bg1"/>
                </a:solidFill>
              </a:rPr>
              <a:t>Click&amp;drag</a:t>
            </a:r>
            <a:r>
              <a:rPr lang="en-US" sz="2400" dirty="0">
                <a:solidFill>
                  <a:schemeClr val="bg1"/>
                </a:solidFill>
              </a:rPr>
              <a:t> volume to the 3D view.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5B57376-217E-4D1D-BE89-0D1E4D09F7F2}"/>
              </a:ext>
            </a:extLst>
          </p:cNvPr>
          <p:cNvSpPr/>
          <p:nvPr/>
        </p:nvSpPr>
        <p:spPr>
          <a:xfrm>
            <a:off x="2362200" y="2419082"/>
            <a:ext cx="1524000" cy="161776"/>
          </a:xfrm>
          <a:prstGeom prst="rightArrow">
            <a:avLst/>
          </a:prstGeom>
          <a:ln w="127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838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839C9A-3899-4C9B-2AFC-0CB51D209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0B67B-D62C-4D85-BF89-DD369941F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Display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09FB4-3E65-4D7E-9B83-11B327E555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DBA72-84CF-4EF1-AB46-B2010CA73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A50CA-19FA-44D0-89E6-450CDC5A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284" y="2362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B176A-59A1-4F43-8D9E-BF41D71D217C}"/>
              </a:ext>
            </a:extLst>
          </p:cNvPr>
          <p:cNvSpPr txBox="1"/>
          <p:nvPr/>
        </p:nvSpPr>
        <p:spPr>
          <a:xfrm>
            <a:off x="2955431" y="3581400"/>
            <a:ext cx="3701091" cy="26885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eye icon to see display options.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Choose ‘</a:t>
            </a:r>
            <a:r>
              <a:rPr lang="en-US" sz="2400" b="1" dirty="0">
                <a:solidFill>
                  <a:schemeClr val="bg1"/>
                </a:solidFill>
              </a:rPr>
              <a:t>Volume rendering options…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(It switches to the </a:t>
            </a:r>
            <a:r>
              <a:rPr lang="en-US" sz="2400" b="1" dirty="0">
                <a:solidFill>
                  <a:schemeClr val="bg1"/>
                </a:solidFill>
              </a:rPr>
              <a:t>Volume Rendering </a:t>
            </a:r>
            <a:r>
              <a:rPr lang="en-US" sz="2400" dirty="0">
                <a:solidFill>
                  <a:schemeClr val="bg1"/>
                </a:solidFill>
              </a:rPr>
              <a:t>module)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5A8F81-B6F7-B137-9D77-8E1DEC781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196" y="298759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8933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0FA16E-D9DA-B80D-1A7E-3D0D3CCB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B06E2-771F-4D8A-8149-1913BE1A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Adjust 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040B1-7CD9-4BE7-8EBB-D799E9DCBE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37998-BB33-4E29-808D-8835A5B8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9DAB0-B248-4A4B-981D-C099F8CF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810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505566-FB59-46FF-9DE2-A7AAA2422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8336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3F2CD3-BE36-0BA3-DCD6-38274F11B1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42" r="24325"/>
          <a:stretch/>
        </p:blipFill>
        <p:spPr>
          <a:xfrm>
            <a:off x="3464313" y="980871"/>
            <a:ext cx="3047999" cy="5115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5C5B2B-7E27-4414-B566-0DB5C78D1FC7}"/>
              </a:ext>
            </a:extLst>
          </p:cNvPr>
          <p:cNvSpPr txBox="1"/>
          <p:nvPr/>
        </p:nvSpPr>
        <p:spPr>
          <a:xfrm>
            <a:off x="6311360" y="2280672"/>
            <a:ext cx="2581984" cy="267765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on ‘</a:t>
            </a:r>
            <a:r>
              <a:rPr lang="en-US" sz="2400" b="1" dirty="0">
                <a:solidFill>
                  <a:schemeClr val="bg1"/>
                </a:solidFill>
              </a:rPr>
              <a:t>Select a Preset</a:t>
            </a:r>
            <a:r>
              <a:rPr lang="en-US" sz="2400" dirty="0">
                <a:solidFill>
                  <a:schemeClr val="bg1"/>
                </a:solidFill>
              </a:rPr>
              <a:t>’ and choose </a:t>
            </a:r>
            <a:r>
              <a:rPr lang="en-US" sz="2400" b="1" dirty="0">
                <a:solidFill>
                  <a:schemeClr val="bg1"/>
                </a:solidFill>
              </a:rPr>
              <a:t>MR-Default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Adjust the </a:t>
            </a:r>
            <a:r>
              <a:rPr lang="en-US" sz="2400" b="1" dirty="0">
                <a:solidFill>
                  <a:schemeClr val="bg1"/>
                </a:solidFill>
              </a:rPr>
              <a:t>Shift </a:t>
            </a:r>
            <a:r>
              <a:rPr lang="en-US" sz="2400" dirty="0">
                <a:solidFill>
                  <a:schemeClr val="bg1"/>
                </a:solidFill>
              </a:rPr>
              <a:t>slider to optimize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2503626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40FF89-8F94-68E0-FC5B-A17AF822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AE246-4495-45F9-AC72-CCD03E78F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models again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50B31-5B29-4B55-9DA8-ED56FBB09D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BC73C-ABCA-4AD6-B008-93BDCE08E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40BCD2-F610-4C29-9132-1E21CBAAA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68" y="186852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D807F2-74B1-4652-88C6-089D77054E4D}"/>
              </a:ext>
            </a:extLst>
          </p:cNvPr>
          <p:cNvSpPr txBox="1"/>
          <p:nvPr/>
        </p:nvSpPr>
        <p:spPr>
          <a:xfrm>
            <a:off x="3657600" y="2098019"/>
            <a:ext cx="3436620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off volume rendering using the eye icon.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back to the </a:t>
            </a:r>
            <a:r>
              <a:rPr lang="en-US" sz="2400" b="1" dirty="0">
                <a:solidFill>
                  <a:schemeClr val="bg1"/>
                </a:solidFill>
              </a:rPr>
              <a:t>Data</a:t>
            </a:r>
            <a:r>
              <a:rPr lang="en-US" sz="2400" dirty="0">
                <a:solidFill>
                  <a:schemeClr val="bg1"/>
                </a:solidFill>
              </a:rPr>
              <a:t> module using the </a:t>
            </a:r>
            <a:r>
              <a:rPr lang="en-US" sz="2400" b="1" dirty="0">
                <a:solidFill>
                  <a:schemeClr val="bg1"/>
                </a:solidFill>
              </a:rPr>
              <a:t>Modules history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FFAC1B-967F-437B-9C87-BE841D3B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888" y="160809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74CE5D-039E-5B2A-FC45-4B114FA54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200400" y="104078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9581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8C04AF-205C-A4AF-4FFF-73BA9145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F108-0C0A-4CBB-B922-11414B21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models again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E1E6A4-C275-47B0-AFC7-6D8448E94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34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BBCC6-9F96-484D-82D4-E3199588C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B3695-EAE7-4339-8945-9D99ED59A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698" y="260566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986CD-91E8-4381-A945-1AECF2AA8730}"/>
              </a:ext>
            </a:extLst>
          </p:cNvPr>
          <p:cNvSpPr txBox="1"/>
          <p:nvPr/>
        </p:nvSpPr>
        <p:spPr>
          <a:xfrm>
            <a:off x="3309114" y="3342911"/>
            <a:ext cx="289727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Show the folder again by clicking the closed eye icon in its row.</a:t>
            </a:r>
          </a:p>
        </p:txBody>
      </p:sp>
    </p:spTree>
    <p:extLst>
      <p:ext uri="{BB962C8B-B14F-4D97-AF65-F5344CB8AC3E}">
        <p14:creationId xmlns:p14="http://schemas.microsoft.com/office/powerpoint/2010/main" val="1063077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134ABE-E95C-F9D2-8BC1-E09F4FE67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5B8D89-FC4D-47DB-AE88-AEEAC4329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Change skull model opacity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60E91B-D6A1-4168-9DD8-4F072CC791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35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8AF8B-8FF6-4D2A-B8A6-0F147834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952C4-19F7-4915-9CB1-DFC1F66FA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264" y="273817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E8CFDE-EE0D-46BC-AB38-3FCC4DED5DDC}"/>
              </a:ext>
            </a:extLst>
          </p:cNvPr>
          <p:cNvSpPr txBox="1"/>
          <p:nvPr/>
        </p:nvSpPr>
        <p:spPr>
          <a:xfrm>
            <a:off x="5929757" y="2743200"/>
            <a:ext cx="2909443" cy="1965511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eye icon of the </a:t>
            </a:r>
            <a:r>
              <a:rPr lang="en-US" sz="2400" b="1" dirty="0">
                <a:solidFill>
                  <a:schemeClr val="bg1"/>
                </a:solidFill>
              </a:rPr>
              <a:t>skull</a:t>
            </a:r>
            <a:r>
              <a:rPr lang="en-US" sz="2400" dirty="0">
                <a:solidFill>
                  <a:schemeClr val="bg1"/>
                </a:solidFill>
              </a:rPr>
              <a:t> model, select Opacity, and adjust the slicer to around 0.30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9C38FF-2D92-432B-8A20-24080EC9F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336" y="273816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89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FCCF232-C351-C976-D71C-E1554CF8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A91101-A840-4F1A-8C7C-AB1CCDAF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axial slice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DDEDA-F803-4C53-8BB3-BB45DD967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36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02F49-1692-4A2A-A42A-C5951993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78836-9966-470B-9397-49CA042BB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71" y="162531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EA6DA-E5D8-498E-ACF9-8CEE1046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7" y="146463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5CB834-C1E3-40A3-AF46-C89DC055EE79}"/>
              </a:ext>
            </a:extLst>
          </p:cNvPr>
          <p:cNvSpPr txBox="1"/>
          <p:nvPr/>
        </p:nvSpPr>
        <p:spPr>
          <a:xfrm>
            <a:off x="2423958" y="966904"/>
            <a:ext cx="37338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Hover the push-pin icon and then the eye icon to show a slice view in 3D view.</a:t>
            </a:r>
          </a:p>
        </p:txBody>
      </p:sp>
    </p:spTree>
    <p:extLst>
      <p:ext uri="{BB962C8B-B14F-4D97-AF65-F5344CB8AC3E}">
        <p14:creationId xmlns:p14="http://schemas.microsoft.com/office/powerpoint/2010/main" val="3338964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DC3F-B238-47A3-984B-4F2A3B092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coronal slice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7F09E7-095F-4BBA-91DC-0CC1D6CE2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37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A447F-3FBE-4EE6-A3A0-841F7E92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A4707F-544F-33F5-F35E-90D462702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884D4F-13FA-4F51-98E1-FF3C592CD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437" y="305205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1818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38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9C9B-00AE-4E4F-B381-315FBFF5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66883-6CCB-4026-AEC9-39025E62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43" y="300292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31B955-5A04-EB25-ACB0-A6C5C7E95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2956946" y="1859340"/>
            <a:ext cx="3846937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Go to the </a:t>
            </a:r>
            <a:r>
              <a:rPr lang="en-US" sz="2400" b="1" dirty="0">
                <a:solidFill>
                  <a:schemeClr val="bg1"/>
                </a:solidFill>
              </a:rPr>
              <a:t>Models </a:t>
            </a:r>
            <a:r>
              <a:rPr lang="en-US" sz="2400" dirty="0">
                <a:solidFill>
                  <a:schemeClr val="bg1"/>
                </a:solidFill>
              </a:rPr>
              <a:t>module.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Select all brain models using Shift, then scroll down to the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3D Display </a:t>
            </a:r>
            <a:r>
              <a:rPr lang="en-US" sz="2400" dirty="0">
                <a:solidFill>
                  <a:schemeClr val="bg1"/>
                </a:solidFill>
              </a:rPr>
              <a:t>section.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3EBFFC-636E-1F7C-898A-A6287947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450" y="130654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F5DAE3-BC3B-A602-9D69-1569D79B8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687" y="395682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779B9F-055C-4BF5-C30A-48F85483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9" y="358852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5523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15C5B5B-7676-9C46-8488-00BAB7C4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9C9B-00AE-4E4F-B381-315FBFF5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66883-6CCB-4026-AEC9-39025E62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71" y="42151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2785110" y="4343400"/>
            <a:ext cx="2472690" cy="1203013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on Clipping.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</a:t>
            </a:r>
            <a:r>
              <a:rPr lang="en-US" sz="2400" b="1" dirty="0">
                <a:solidFill>
                  <a:schemeClr val="bg1"/>
                </a:solidFill>
              </a:rPr>
              <a:t>Configure.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A26F70-8269-EFD7-E9D8-436DF93B1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50" y="42151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965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B48E934-3F79-3654-52DD-6A0F7C410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90600"/>
            <a:ext cx="7557025" cy="5115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F7CD25-F66D-6166-8D9A-8DA37B2DA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7" y="833128"/>
            <a:ext cx="3621075" cy="235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56CC24-61DA-5F40-17DB-F87AE99B4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2747265"/>
            <a:ext cx="5324268" cy="3120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89A65-9285-46BD-91C1-288C7EEC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data from computer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8C0EE-DFD9-40AA-BF14-B06328FFB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CEC53-BBAC-4792-BF31-3F65EACB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33C6212-51AB-4B07-9963-3740523D1F29}"/>
              </a:ext>
            </a:extLst>
          </p:cNvPr>
          <p:cNvSpPr/>
          <p:nvPr/>
        </p:nvSpPr>
        <p:spPr>
          <a:xfrm flipH="1">
            <a:off x="2362200" y="1608000"/>
            <a:ext cx="2209800" cy="609601"/>
          </a:xfrm>
          <a:prstGeom prst="right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0D7F0-9AD9-421D-8B0B-0F2F82A9634A}"/>
              </a:ext>
            </a:extLst>
          </p:cNvPr>
          <p:cNvSpPr txBox="1"/>
          <p:nvPr/>
        </p:nvSpPr>
        <p:spPr>
          <a:xfrm>
            <a:off x="4419600" y="1143000"/>
            <a:ext cx="4267200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Browse to the location of the MR dataset </a:t>
            </a:r>
            <a:r>
              <a:rPr lang="en-US" sz="2400" b="1" dirty="0"/>
              <a:t>MR-</a:t>
            </a:r>
            <a:r>
              <a:rPr lang="en-US" sz="2400" b="1" dirty="0" err="1"/>
              <a:t>Head.nrrd</a:t>
            </a:r>
            <a:r>
              <a:rPr lang="en-US" sz="2400" b="1" dirty="0"/>
              <a:t>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Drag &amp; drop it into Slicer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D1A1D5E3-80AA-42F2-8D63-89832CD3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529" y="56112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E803BE-870D-4946-939A-D90E4BFB6557}"/>
              </a:ext>
            </a:extLst>
          </p:cNvPr>
          <p:cNvSpPr txBox="1"/>
          <p:nvPr/>
        </p:nvSpPr>
        <p:spPr>
          <a:xfrm>
            <a:off x="3453924" y="3787415"/>
            <a:ext cx="4572000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Slicer automatically opens the ‘</a:t>
            </a:r>
            <a:r>
              <a:rPr lang="en-US" sz="2400" b="1" dirty="0"/>
              <a:t>Add data into the scene</a:t>
            </a:r>
            <a:r>
              <a:rPr lang="en-US" sz="2400" dirty="0"/>
              <a:t>’ window.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Click OK to load the volume.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727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30F9F6-E394-7B96-A40D-6B048FE47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9C9B-00AE-4E4F-B381-315FBFF5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3657600" y="4157008"/>
            <a:ext cx="3620266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off </a:t>
            </a:r>
            <a:r>
              <a:rPr lang="en-US" sz="2400" b="1" dirty="0">
                <a:solidFill>
                  <a:schemeClr val="bg1"/>
                </a:solidFill>
              </a:rPr>
              <a:t>Red Slice Clipping </a:t>
            </a:r>
            <a:r>
              <a:rPr lang="en-US" sz="2400" dirty="0">
                <a:solidFill>
                  <a:schemeClr val="bg1"/>
                </a:solidFill>
              </a:rPr>
              <a:t>and turn on </a:t>
            </a:r>
            <a:r>
              <a:rPr lang="en-US" sz="2400" b="1" dirty="0">
                <a:solidFill>
                  <a:schemeClr val="bg1"/>
                </a:solidFill>
              </a:rPr>
              <a:t>Green Slice Clipping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optic chiasm becomes visible in the 3D 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3273ED-90CF-2B3E-BEDA-BD97DA73A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98" y="422259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E83FAA-ECA3-9B57-6305-F7F8FA66A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10" y="465211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2829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3E5DD3-1329-CCB5-BD50-FBFE9C0B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92E404-A92E-4640-B73D-87152CC2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3D display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F3DEAB-55BB-45DF-BC13-F0485D7F2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F005A-A744-4FED-BC07-0F689E199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519B5-6268-45BB-8A8E-F34F483C5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570" y="204971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C05C9-C8CA-49A1-8D9C-2683A5BC7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447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0B057-3204-468A-9082-39F415846024}"/>
              </a:ext>
            </a:extLst>
          </p:cNvPr>
          <p:cNvSpPr txBox="1"/>
          <p:nvPr/>
        </p:nvSpPr>
        <p:spPr>
          <a:xfrm>
            <a:off x="2514600" y="2971800"/>
            <a:ext cx="3620266" cy="304698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Hide the coronal (green) plane.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Position your cursor </a:t>
            </a:r>
            <a:r>
              <a:rPr lang="en-US" sz="2400" b="1" dirty="0">
                <a:solidFill>
                  <a:schemeClr val="bg1"/>
                </a:solidFill>
              </a:rPr>
              <a:t>over the pin icon in the 3D view </a:t>
            </a:r>
            <a:r>
              <a:rPr lang="en-US" sz="2400" dirty="0">
                <a:solidFill>
                  <a:schemeClr val="bg1"/>
                </a:solidFill>
              </a:rPr>
              <a:t>to display the 3D display options. Select the </a:t>
            </a:r>
            <a:r>
              <a:rPr lang="en-US" sz="2400" b="1" dirty="0">
                <a:solidFill>
                  <a:schemeClr val="bg1"/>
                </a:solidFill>
              </a:rPr>
              <a:t>A (Anterior) </a:t>
            </a:r>
            <a:r>
              <a:rPr lang="en-US" sz="2400" dirty="0">
                <a:solidFill>
                  <a:schemeClr val="bg1"/>
                </a:solidFill>
              </a:rPr>
              <a:t>view.</a:t>
            </a:r>
          </a:p>
        </p:txBody>
      </p:sp>
    </p:spTree>
    <p:extLst>
      <p:ext uri="{BB962C8B-B14F-4D97-AF65-F5344CB8AC3E}">
        <p14:creationId xmlns:p14="http://schemas.microsoft.com/office/powerpoint/2010/main" val="2993469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26BFBE-C22D-36E0-881B-E9FD001AC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0DBA09-EE13-4326-8D1A-A44DCE887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Save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C7AED-B546-4A2C-BC3B-8B474AC52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3F74-8191-4BFE-9868-49ABAE08E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33452-F80B-42BF-8C62-034C6C89B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098" y="132662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F1D2D-ED85-4D30-82C8-B6BEBE99616D}"/>
              </a:ext>
            </a:extLst>
          </p:cNvPr>
          <p:cNvSpPr txBox="1"/>
          <p:nvPr/>
        </p:nvSpPr>
        <p:spPr>
          <a:xfrm>
            <a:off x="1792416" y="1736654"/>
            <a:ext cx="3693034" cy="153994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‘</a:t>
            </a:r>
            <a:r>
              <a:rPr lang="en-US" sz="2400" b="1" dirty="0">
                <a:solidFill>
                  <a:schemeClr val="bg1"/>
                </a:solidFill>
              </a:rPr>
              <a:t>Save data’</a:t>
            </a:r>
            <a:r>
              <a:rPr lang="en-US" sz="2400" dirty="0">
                <a:solidFill>
                  <a:schemeClr val="bg1"/>
                </a:solidFill>
              </a:rPr>
              <a:t> button.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Also accessible from the File menu</a:t>
            </a:r>
          </a:p>
        </p:txBody>
      </p:sp>
    </p:spTree>
    <p:extLst>
      <p:ext uri="{BB962C8B-B14F-4D97-AF65-F5344CB8AC3E}">
        <p14:creationId xmlns:p14="http://schemas.microsoft.com/office/powerpoint/2010/main" val="2062985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6D7F5D8-F837-D0F1-0D46-ACEE085A7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0" y="983166"/>
            <a:ext cx="7557025" cy="5115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CCE9AF-82FC-940B-29EE-FAD0A2B0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68" y="2391376"/>
            <a:ext cx="4975041" cy="2597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E9810-2371-4915-93B7-29C6F613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Save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012AD-92A2-4635-8815-1C95B721B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604B1-6561-4126-8BE0-8E966FDC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CD72E-21B9-449C-92DE-2062420F8BDF}"/>
              </a:ext>
            </a:extLst>
          </p:cNvPr>
          <p:cNvSpPr txBox="1"/>
          <p:nvPr/>
        </p:nvSpPr>
        <p:spPr>
          <a:xfrm>
            <a:off x="5392483" y="1905000"/>
            <a:ext cx="3540634" cy="415498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Save Scene and Unsaved Data </a:t>
            </a:r>
            <a:r>
              <a:rPr lang="en-US" sz="2400" dirty="0">
                <a:solidFill>
                  <a:schemeClr val="bg1"/>
                </a:solidFill>
              </a:rPr>
              <a:t>window lists all elements of the scene.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You can save as </a:t>
            </a:r>
            <a:r>
              <a:rPr lang="en-US" sz="2400" b="1" dirty="0">
                <a:solidFill>
                  <a:schemeClr val="bg1"/>
                </a:solidFill>
              </a:rPr>
              <a:t>MRB </a:t>
            </a:r>
            <a:r>
              <a:rPr lang="en-US" sz="2400" dirty="0">
                <a:solidFill>
                  <a:schemeClr val="bg1"/>
                </a:solidFill>
              </a:rPr>
              <a:t>bundle or as list of files.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Double-click the scene and rename it to </a:t>
            </a:r>
            <a:r>
              <a:rPr lang="en-US" sz="2400" b="1" dirty="0" err="1">
                <a:solidFill>
                  <a:schemeClr val="bg1"/>
                </a:solidFill>
              </a:rPr>
              <a:t>myNewScene.mrb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Click </a:t>
            </a:r>
            <a:r>
              <a:rPr lang="en-US" sz="2400" b="1" dirty="0">
                <a:solidFill>
                  <a:schemeClr val="bg1"/>
                </a:solidFill>
              </a:rPr>
              <a:t>Save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9FD4B3-EA92-460A-9F33-B6D61696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252" y="315337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D2390F-042A-4E03-8C4C-93F790046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158" y="46783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1CDC2D-EF19-DD01-3356-36BE17DA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18018" y="245198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942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FC8F65-E53F-47DC-B09B-EF353557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5D6F0-8658-447D-A4F6-C7089654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Close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AE77A-C401-4B97-A617-0DDB583D9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9076B-B355-4FB8-8D29-9668EBEE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96BF8-CDCD-4EE6-BA02-3BAF45DC9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7" y="112014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09B66-B784-4A3D-8E4E-97D3F9E0B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507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2651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387F2C-8A5F-E265-8929-91EA5C971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0F7848-908C-4C50-8C1B-ABCBE15A2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your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E8112-EA49-45D3-9FFD-743F21F81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3400D-A507-412D-8DAF-D6425B1C0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68263-0355-4CEB-8F1E-2AC51DEE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9143F7-7B86-4053-9A4B-88283D967DAF}"/>
              </a:ext>
            </a:extLst>
          </p:cNvPr>
          <p:cNvSpPr txBox="1"/>
          <p:nvPr/>
        </p:nvSpPr>
        <p:spPr>
          <a:xfrm>
            <a:off x="5392483" y="1905000"/>
            <a:ext cx="3540634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Load the new scene using the </a:t>
            </a:r>
            <a:r>
              <a:rPr lang="en-US" sz="2400" b="1" dirty="0">
                <a:solidFill>
                  <a:schemeClr val="bg1"/>
                </a:solidFill>
              </a:rPr>
              <a:t>Load Data</a:t>
            </a:r>
            <a:r>
              <a:rPr lang="en-US" sz="2400" dirty="0">
                <a:solidFill>
                  <a:schemeClr val="bg1"/>
                </a:solidFill>
              </a:rPr>
              <a:t> dialog, or the previously used method of drag and drop.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4E08CB-020F-A245-0752-9F308B15C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7" y="405346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A49EFD-7114-06EF-15F9-511E46B8B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65924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19370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962DCB-5EC8-D23C-2127-A6FAB505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ED54BF-6B53-4A01-BCEF-328EF9FC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Thanks for participating!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921FA3-1B1A-45B6-8914-22E609794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C54B0-5F08-403A-AD20-7F62D756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394806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B6951C-8972-19B5-BB01-9071A1A5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90600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D80FC-2683-49FB-8187-E991A92C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data from computer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9D07D-1A32-4F72-849E-F11512B4F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55639-89DB-42FC-BCD0-496B7CCA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903DA-CE06-41AE-BD68-2E96FB20DA86}"/>
              </a:ext>
            </a:extLst>
          </p:cNvPr>
          <p:cNvSpPr txBox="1"/>
          <p:nvPr/>
        </p:nvSpPr>
        <p:spPr>
          <a:xfrm>
            <a:off x="5105400" y="2109551"/>
            <a:ext cx="3778513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The axial, sagittal, and coronal views automatically show the loaded volume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86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C41702-291A-AFBA-BE55-364E013D9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90600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DD029-E1CB-493D-8B04-B7F8DC3F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Switch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FDE02-3BDB-4708-AB94-E2B990D7C6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7E9938-DC10-46B0-AFBD-EA023A5F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CF06A86-F447-4D01-9120-86705AB1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055" y="1295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F4D3D1-ACD9-45AD-BBE2-2F290907584E}"/>
              </a:ext>
            </a:extLst>
          </p:cNvPr>
          <p:cNvSpPr txBox="1"/>
          <p:nvPr/>
        </p:nvSpPr>
        <p:spPr>
          <a:xfrm>
            <a:off x="4343400" y="1938709"/>
            <a:ext cx="2580775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Click on the </a:t>
            </a:r>
            <a:r>
              <a:rPr lang="en-US" sz="2400" b="1" dirty="0"/>
              <a:t>Slicer layout</a:t>
            </a:r>
            <a:r>
              <a:rPr lang="en-US" sz="2400" dirty="0"/>
              <a:t> button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26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5DBD2B-19A9-60D8-6807-79CD943F4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3FB9C-3871-4A9C-B806-7C76B921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Switch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F42457-BB43-46BB-9052-BF10DEFD1F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AA01F-30BC-40FF-B435-EEFCA43D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4B63D9A-FE36-44C3-95EB-9152FFABA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10424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642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6D5A1C-069A-4BAC-A0B1-0332F5061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36C543-20E7-48C2-84E7-39E39C50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Slice view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8F1CA-5864-480F-9A9D-F11548329A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4428D-6FC8-4431-909B-D8E500EC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AFFD253-4595-42CC-A15B-5E768F80234B}"/>
              </a:ext>
            </a:extLst>
          </p:cNvPr>
          <p:cNvSpPr/>
          <p:nvPr/>
        </p:nvSpPr>
        <p:spPr>
          <a:xfrm rot="5400000" flipH="1">
            <a:off x="2861090" y="2004670"/>
            <a:ext cx="1295400" cy="609601"/>
          </a:xfrm>
          <a:prstGeom prst="right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11C13-75C4-4B81-A880-AA5509B8EF28}"/>
              </a:ext>
            </a:extLst>
          </p:cNvPr>
          <p:cNvSpPr txBox="1"/>
          <p:nvPr/>
        </p:nvSpPr>
        <p:spPr>
          <a:xfrm>
            <a:off x="1386230" y="2855291"/>
            <a:ext cx="42672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Position your mouse cursor over the </a:t>
            </a:r>
            <a:r>
              <a:rPr lang="en-US" sz="2400" b="1" dirty="0">
                <a:solidFill>
                  <a:schemeClr val="bg1"/>
                </a:solidFill>
              </a:rPr>
              <a:t>pin icon </a:t>
            </a:r>
            <a:r>
              <a:rPr lang="en-US" sz="2400" dirty="0">
                <a:solidFill>
                  <a:schemeClr val="bg1"/>
                </a:solidFill>
              </a:rPr>
              <a:t>to display the slice view toolbar</a:t>
            </a:r>
          </a:p>
        </p:txBody>
      </p:sp>
    </p:spTree>
    <p:extLst>
      <p:ext uri="{BB962C8B-B14F-4D97-AF65-F5344CB8AC3E}">
        <p14:creationId xmlns:p14="http://schemas.microsoft.com/office/powerpoint/2010/main" val="3926923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540986-CFE2-C5DC-B4BE-1979085F2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73A9D-C58F-4624-8877-B36E69EB7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Slice view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9EC7E-4C5C-4CC0-B973-410248EE24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D7AB4-BB80-4053-B643-177DFB77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127D9E2-C34A-40E8-951F-6A0E9099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430" y="168915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82774E-16B5-4A6B-83B2-9AB4EA440FD7}"/>
              </a:ext>
            </a:extLst>
          </p:cNvPr>
          <p:cNvSpPr txBox="1"/>
          <p:nvPr/>
        </p:nvSpPr>
        <p:spPr>
          <a:xfrm>
            <a:off x="3833176" y="2256740"/>
            <a:ext cx="2580775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Once the slice viewer toolbar is shown, click on the “</a:t>
            </a:r>
            <a:r>
              <a:rPr lang="en-US" sz="2400" b="1" dirty="0"/>
              <a:t>&gt;&gt;</a:t>
            </a:r>
            <a:r>
              <a:rPr lang="en-US" sz="2400" dirty="0"/>
              <a:t>”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716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33273</TotalTime>
  <Words>1579</Words>
  <Application>Microsoft Office PowerPoint</Application>
  <PresentationFormat>On-screen Show (4:3)</PresentationFormat>
  <Paragraphs>207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Times New Roman</vt:lpstr>
      <vt:lpstr>Office Theme</vt:lpstr>
      <vt:lpstr>PowerPoint Presentation</vt:lpstr>
      <vt:lpstr>Tutorial dataset</vt:lpstr>
      <vt:lpstr>Main user interface</vt:lpstr>
      <vt:lpstr>Load data from computer</vt:lpstr>
      <vt:lpstr>Load data from computer</vt:lpstr>
      <vt:lpstr>Switch layout</vt:lpstr>
      <vt:lpstr>Switch layout</vt:lpstr>
      <vt:lpstr>Slice view options</vt:lpstr>
      <vt:lpstr>Slice view options</vt:lpstr>
      <vt:lpstr>Show ruler</vt:lpstr>
      <vt:lpstr>Rotate to volume plane</vt:lpstr>
      <vt:lpstr>Foreground image</vt:lpstr>
      <vt:lpstr>Switch to conventional layout</vt:lpstr>
      <vt:lpstr>Link views</vt:lpstr>
      <vt:lpstr>Show slices in 3D</vt:lpstr>
      <vt:lpstr>Show slices in 3D</vt:lpstr>
      <vt:lpstr>Navigating the 3D view</vt:lpstr>
      <vt:lpstr>Close the scene</vt:lpstr>
      <vt:lpstr>Part 2: 3D visualization of surface models of the brain</vt:lpstr>
      <vt:lpstr>Load tutorial scene</vt:lpstr>
      <vt:lpstr>Center view</vt:lpstr>
      <vt:lpstr>Explore loaded data</vt:lpstr>
      <vt:lpstr>Explore loaded data</vt:lpstr>
      <vt:lpstr>Subject hierarchy</vt:lpstr>
      <vt:lpstr>Node actions</vt:lpstr>
      <vt:lpstr>Create folder</vt:lpstr>
      <vt:lpstr>Select multiple nodes</vt:lpstr>
      <vt:lpstr>Move nodes to folder</vt:lpstr>
      <vt:lpstr>Hide all nodes in folder</vt:lpstr>
      <vt:lpstr>Volume rendering</vt:lpstr>
      <vt:lpstr>Display options</vt:lpstr>
      <vt:lpstr>Adjust volume rendering</vt:lpstr>
      <vt:lpstr>Show models again</vt:lpstr>
      <vt:lpstr>Show models again</vt:lpstr>
      <vt:lpstr>Change skull model opacity</vt:lpstr>
      <vt:lpstr>Show axial slice in 3D</vt:lpstr>
      <vt:lpstr>Show coronal slice in 3D</vt:lpstr>
      <vt:lpstr>Model clipping</vt:lpstr>
      <vt:lpstr>Model clipping</vt:lpstr>
      <vt:lpstr>Model clipping</vt:lpstr>
      <vt:lpstr>3D display options</vt:lpstr>
      <vt:lpstr>Save the scene</vt:lpstr>
      <vt:lpstr>Save the scene</vt:lpstr>
      <vt:lpstr>Close the scene</vt:lpstr>
      <vt:lpstr>Load your scene</vt:lpstr>
      <vt:lpstr>Thanks for participating!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Csaba Pinter</cp:lastModifiedBy>
  <cp:revision>711</cp:revision>
  <cp:lastPrinted>2013-02-02T23:26:38Z</cp:lastPrinted>
  <dcterms:created xsi:type="dcterms:W3CDTF">2010-01-28T18:12:58Z</dcterms:created>
  <dcterms:modified xsi:type="dcterms:W3CDTF">2022-05-23T14:09:18Z</dcterms:modified>
</cp:coreProperties>
</file>